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7" r:id="rId2"/>
  </p:sldMasterIdLst>
  <p:notesMasterIdLst>
    <p:notesMasterId r:id="rId13"/>
  </p:notesMasterIdLst>
  <p:sldIdLst>
    <p:sldId id="256" r:id="rId3"/>
    <p:sldId id="268" r:id="rId4"/>
    <p:sldId id="275" r:id="rId5"/>
    <p:sldId id="278" r:id="rId6"/>
    <p:sldId id="276" r:id="rId7"/>
    <p:sldId id="259" r:id="rId8"/>
    <p:sldId id="257" r:id="rId9"/>
    <p:sldId id="261" r:id="rId10"/>
    <p:sldId id="263" r:id="rId11"/>
    <p:sldId id="260" r:id="rId12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E9202"/>
    <a:srgbClr val="152A00"/>
    <a:srgbClr val="4E0233"/>
    <a:srgbClr val="1D3A00"/>
    <a:srgbClr val="00CC99"/>
    <a:srgbClr val="007033"/>
    <a:srgbClr val="CC0099"/>
    <a:srgbClr val="6C1A00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1" autoAdjust="0"/>
  </p:normalViewPr>
  <p:slideViewPr>
    <p:cSldViewPr>
      <p:cViewPr varScale="1">
        <p:scale>
          <a:sx n="81" d="100"/>
          <a:sy n="81" d="100"/>
        </p:scale>
        <p:origin x="86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1" y="3182570"/>
            <a:ext cx="7940660" cy="106893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4251505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8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6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90139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66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17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19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5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10820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7405"/>
            <a:ext cx="610820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2/7/2023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59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sad.Zineldin@ln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ad.Zineldin@lnu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459" y="1655520"/>
            <a:ext cx="457200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CF2F53-94C4-FB4A-ED67-FEBA40A493FE}"/>
              </a:ext>
            </a:extLst>
          </p:cNvPr>
          <p:cNvSpPr txBox="1">
            <a:spLocks/>
          </p:cNvSpPr>
          <p:nvPr/>
        </p:nvSpPr>
        <p:spPr>
          <a:xfrm>
            <a:off x="152706" y="2800807"/>
            <a:ext cx="8246070" cy="7635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FF00FF"/>
                </a:highlight>
                <a:latin typeface="Bookman Old Style" panose="02050604050505020204" pitchFamily="18" charset="0"/>
              </a:rPr>
              <a:t>e.Health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FF00FF"/>
                </a:highlight>
                <a:latin typeface="Bookman Old Style" panose="02050604050505020204" pitchFamily="18" charset="0"/>
              </a:rPr>
              <a:t> &amp; Artificial Intelligence(AI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FF00FF"/>
                </a:highlight>
                <a:latin typeface="Bookman Old Style" panose="02050604050505020204" pitchFamily="18" charset="0"/>
              </a:rPr>
              <a:t>)</a:t>
            </a:r>
            <a:endParaRPr lang="en-US" sz="3200" dirty="0">
              <a:highlight>
                <a:srgbClr val="FF00FF"/>
              </a:highligh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8F580D-FCD3-CB86-C532-2FF816D29588}"/>
              </a:ext>
            </a:extLst>
          </p:cNvPr>
          <p:cNvSpPr txBox="1">
            <a:spLocks/>
          </p:cNvSpPr>
          <p:nvPr/>
        </p:nvSpPr>
        <p:spPr>
          <a:xfrm>
            <a:off x="296261" y="3335275"/>
            <a:ext cx="8102515" cy="213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BY :  Mosad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Zinedlin</a:t>
            </a:r>
            <a:r>
              <a:rPr lang="en-US" sz="2400" b="1" dirty="0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E9202"/>
                </a:highlight>
                <a:latin typeface="Book Antiqua" panose="02040602050305030304" pitchFamily="18" charset="0"/>
                <a:ea typeface="+mj-ea"/>
                <a:cs typeface="+mj-cs"/>
              </a:rPr>
              <a:t>Linnaeus University- Sweden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E9202"/>
                </a:highlight>
                <a:latin typeface="Book Antiqua" panose="02040602050305030304" pitchFamily="18" charset="0"/>
                <a:ea typeface="+mj-ea"/>
                <a:cs typeface="+mj-cs"/>
                <a:hlinkClick r:id="rId2"/>
              </a:rPr>
              <a:t>Mosad.Zineldin@lnu.se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E9202"/>
              </a:highlight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E9202"/>
              </a:highlight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1960930"/>
            <a:ext cx="7329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solidFill>
                  <a:schemeClr val="accent2">
                    <a:lumMod val="75000"/>
                  </a:schemeClr>
                </a:solidFill>
                <a:highlight>
                  <a:srgbClr val="66FFCC"/>
                </a:highlight>
                <a:latin typeface="Algerian" panose="04020705040A02060702" pitchFamily="82" charset="0"/>
              </a:rPr>
              <a:t>THANKS</a:t>
            </a:r>
          </a:p>
          <a:p>
            <a:endParaRPr lang="en-US" sz="6000" i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Dr Mosad Zineldin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  <a:p>
            <a:endParaRPr lang="en-US" sz="6000" i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55520"/>
            <a:ext cx="8102515" cy="21378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BY :  Mosad </a:t>
            </a:r>
            <a:r>
              <a:rPr lang="en-US" sz="2400" b="1" dirty="0" err="1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Zinedlin</a:t>
            </a:r>
            <a:r>
              <a:rPr lang="en-US" sz="2400" b="1" dirty="0">
                <a:solidFill>
                  <a:srgbClr val="002060"/>
                </a:solidFill>
                <a:highlight>
                  <a:srgbClr val="FE9202"/>
                </a:highlight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E9202"/>
                </a:highlight>
                <a:latin typeface="Book Antiqua" panose="02040602050305030304" pitchFamily="18" charset="0"/>
                <a:ea typeface="+mj-ea"/>
                <a:cs typeface="+mj-cs"/>
              </a:rPr>
              <a:t>Linnaeus University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E9202"/>
                </a:highlight>
                <a:latin typeface="Book Antiqua" panose="02040602050305030304" pitchFamily="18" charset="0"/>
                <a:ea typeface="+mj-ea"/>
                <a:cs typeface="+mj-cs"/>
              </a:rPr>
              <a:t>Sweden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E9202"/>
                </a:highlight>
                <a:latin typeface="Book Antiqua" panose="02040602050305030304" pitchFamily="18" charset="0"/>
                <a:ea typeface="+mj-ea"/>
                <a:cs typeface="+mj-cs"/>
                <a:hlinkClick r:id="rId2"/>
              </a:rPr>
              <a:t>Mosad.Zineldin@lnu.se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E9202"/>
              </a:highlight>
              <a:latin typeface="Book Antiqua" panose="02040602050305030304" pitchFamily="18" charset="0"/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E9202"/>
              </a:highlight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833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7B89901-C708-98DD-1D23-2911E576ABE9}"/>
              </a:ext>
            </a:extLst>
          </p:cNvPr>
          <p:cNvSpPr txBox="1"/>
          <p:nvPr/>
        </p:nvSpPr>
        <p:spPr>
          <a:xfrm>
            <a:off x="296260" y="124926"/>
            <a:ext cx="85514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kern="0" dirty="0"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</a:t>
            </a:r>
            <a:r>
              <a:rPr lang="en-GB" sz="2800" b="1" kern="0" dirty="0">
                <a:solidFill>
                  <a:schemeClr val="accent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Study Diploma Program (30 ECTS)</a:t>
            </a:r>
            <a:endParaRPr lang="sv-SE" sz="28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kern="0" dirty="0">
                <a:solidFill>
                  <a:schemeClr val="accent3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Focuses on</a:t>
            </a:r>
            <a:endParaRPr lang="sv-SE" sz="2800" kern="1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e.Health</a:t>
            </a:r>
            <a:r>
              <a:rPr lang="en-GB" sz="2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Medicine Technology” </a:t>
            </a:r>
            <a:endParaRPr lang="sv-S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 the study program </a:t>
            </a:r>
            <a:endParaRPr lang="sv-S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4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AIMe</a:t>
            </a:r>
            <a:endParaRPr lang="sv-S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program consists of 6 modules BM1-BM6 and developed by Leader of work package 3 ”Genoa University” in Cooperation with “Linnaeus University”. The content is based on the original application which focuses of three generic elements: Policy, Education/ research and Clinical Application.  This educational diploma program (PEC) is be recognized and approved by UNIGE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v-SE" sz="2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6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35C2EC-120B-61AF-3A59-AD0BD21D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28470"/>
            <a:ext cx="8093365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BC89F3-9D5D-A783-E3C4-0E087C13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10" y="433880"/>
            <a:ext cx="8856890" cy="38989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“e-health </a:t>
            </a:r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</a:rPr>
              <a:t>is a relatively new field in the intersection of medicine, health care, medical informatics, public health, other health services and information </a:t>
            </a:r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delivered and  enhanced </a:t>
            </a:r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</a:rPr>
              <a:t>through the Internet and related technologies. </a:t>
            </a:r>
          </a:p>
          <a:p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</a:rPr>
              <a:t>The term is  not only referring to a technical development, but also </a:t>
            </a:r>
          </a:p>
          <a:p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</a:rPr>
              <a:t>a state-of-mind,                                    a way of thinking, </a:t>
            </a:r>
          </a:p>
          <a:p>
            <a:r>
              <a:rPr lang="en-US" sz="2200" b="1" dirty="0">
                <a:solidFill>
                  <a:schemeClr val="bg2"/>
                </a:solidFill>
                <a:highlight>
                  <a:srgbClr val="FFFF00"/>
                </a:highlight>
              </a:rPr>
              <a:t>an attitude,             and a commitment for networked, global thinking, </a:t>
            </a:r>
          </a:p>
          <a:p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to improve health care locally, regionally, and worldwide”.</a:t>
            </a:r>
            <a:endParaRPr lang="sv-SE" sz="2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B6C055-FF8D-05AF-27CB-29585A03E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61856" y="1197405"/>
            <a:ext cx="8856889" cy="2656286"/>
          </a:xfrm>
        </p:spPr>
        <p:txBody>
          <a:bodyPr/>
          <a:lstStyle/>
          <a:p>
            <a:r>
              <a:rPr lang="sv-S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21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2113635"/>
            <a:ext cx="6719020" cy="7253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     The magic e</a:t>
            </a:r>
            <a:r>
              <a:rPr lang="en-US" sz="2400" dirty="0"/>
              <a:t>! </a:t>
            </a:r>
            <a:br>
              <a:rPr lang="en-US" sz="2400" dirty="0"/>
            </a:br>
            <a:r>
              <a:rPr lang="en-US" sz="2400" dirty="0"/>
              <a:t>    The letter "e" includes many more ideas, which can be summarized as: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highlight>
                  <a:srgbClr val="FE9202"/>
                </a:highlight>
              </a:rPr>
              <a:t>Efficiency </a:t>
            </a:r>
            <a:br>
              <a:rPr lang="en-US" sz="2400" dirty="0"/>
            </a:br>
            <a:r>
              <a:rPr lang="en-US" sz="2400" dirty="0"/>
              <a:t>Avoiding unnecessary diagnostic interventions leading to a decreasing of medical errors and costs of the health service, improving the quality  and sustainability of the system. </a:t>
            </a:r>
            <a:br>
              <a:rPr lang="en-US" sz="2400" dirty="0"/>
            </a:br>
            <a:br>
              <a:rPr lang="en-US" sz="2400" dirty="0"/>
            </a:br>
            <a:r>
              <a:rPr lang="en-US" sz="1800" b="1" dirty="0">
                <a:solidFill>
                  <a:srgbClr val="FFFF00"/>
                </a:solidFill>
                <a:highlight>
                  <a:srgbClr val="FE9202"/>
                </a:highlight>
              </a:rPr>
              <a:t>Empowerment</a:t>
            </a:r>
            <a:r>
              <a:rPr lang="en-US" sz="1800" dirty="0">
                <a:solidFill>
                  <a:srgbClr val="FFC000"/>
                </a:solidFill>
                <a:highlight>
                  <a:srgbClr val="FFFF00"/>
                </a:highlight>
              </a:rPr>
              <a:t>  </a:t>
            </a:r>
            <a:r>
              <a:rPr lang="en-US" sz="2400" dirty="0"/>
              <a:t>patients is a very important point, based on an extensive use of the personal data and approaching to the patient-</a:t>
            </a:r>
            <a:r>
              <a:rPr lang="en-US" sz="2400" dirty="0" err="1"/>
              <a:t>centred</a:t>
            </a:r>
            <a:r>
              <a:rPr lang="en-US" sz="2400" dirty="0"/>
              <a:t> medicine model.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3206805" cy="59582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FFFF00"/>
                </a:solidFill>
                <a:highlight>
                  <a:srgbClr val="FE9202"/>
                </a:highlight>
              </a:rPr>
              <a:t>Encouragement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19"/>
            <a:ext cx="8246070" cy="2901396"/>
          </a:xfrm>
        </p:spPr>
        <p:txBody>
          <a:bodyPr>
            <a:normAutofit/>
          </a:bodyPr>
          <a:lstStyle/>
          <a:p>
            <a:r>
              <a:rPr lang="en-US" dirty="0"/>
              <a:t>of new relationship between the patient and health professional is foreseen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  <a:highlight>
                  <a:srgbClr val="FE9202"/>
                </a:highlight>
              </a:rPr>
              <a:t>Enabling</a:t>
            </a:r>
            <a:r>
              <a:rPr lang="en-US" dirty="0"/>
              <a:t> information exchange and secure communication between different involved healthcare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97405"/>
            <a:ext cx="8246070" cy="7635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highlight>
                  <a:srgbClr val="FE9202"/>
                </a:highlight>
              </a:rPr>
              <a:t>AI &amp;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highlight>
                  <a:srgbClr val="FE9202"/>
                </a:highlight>
              </a:rPr>
              <a:t>e.Health</a:t>
            </a:r>
            <a:endParaRPr lang="en-US" dirty="0">
              <a:solidFill>
                <a:schemeClr val="bg1">
                  <a:lumMod val="95000"/>
                </a:schemeClr>
              </a:solidFill>
              <a:highlight>
                <a:srgbClr val="FE9202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128438"/>
            <a:ext cx="8551480" cy="2581181"/>
          </a:xfrm>
        </p:spPr>
        <p:txBody>
          <a:bodyPr>
            <a:noAutofit/>
          </a:bodyPr>
          <a:lstStyle/>
          <a:p>
            <a:pPr rtl="1"/>
            <a:r>
              <a:rPr lang="en-US" dirty="0"/>
              <a:t>“</a:t>
            </a:r>
            <a:r>
              <a:rPr lang="en-US" dirty="0">
                <a:highlight>
                  <a:srgbClr val="FE9202"/>
                </a:highlight>
              </a:rPr>
              <a:t>AI </a:t>
            </a:r>
            <a:r>
              <a:rPr lang="en-US" dirty="0"/>
              <a:t>is the science and </a:t>
            </a:r>
            <a:r>
              <a:rPr lang="en-US" dirty="0">
                <a:highlight>
                  <a:srgbClr val="FE9202"/>
                </a:highlight>
              </a:rPr>
              <a:t>engineering</a:t>
            </a:r>
            <a:r>
              <a:rPr lang="en-US" dirty="0"/>
              <a:t> of making </a:t>
            </a:r>
            <a:r>
              <a:rPr lang="en-US" dirty="0">
                <a:highlight>
                  <a:srgbClr val="FE9202"/>
                </a:highlight>
              </a:rPr>
              <a:t>intelligent</a:t>
            </a:r>
            <a:r>
              <a:rPr lang="en-US" dirty="0"/>
              <a:t> machines, especially intelligent computer programs”, </a:t>
            </a:r>
          </a:p>
          <a:p>
            <a:pPr rtl="1"/>
            <a:r>
              <a:rPr lang="en-US" dirty="0"/>
              <a:t>or more concrete: “</a:t>
            </a:r>
            <a:r>
              <a:rPr lang="en-US" dirty="0">
                <a:highlight>
                  <a:srgbClr val="FE9202"/>
                </a:highlight>
              </a:rPr>
              <a:t>AI </a:t>
            </a:r>
            <a:r>
              <a:rPr lang="en-US" dirty="0"/>
              <a:t>…is the capacity of a computer program to perform more efficient and effective tasks and/or processes that we usually associate to intelligence in a human being”.</a:t>
            </a:r>
          </a:p>
        </p:txBody>
      </p:sp>
    </p:spTree>
    <p:extLst>
      <p:ext uri="{BB962C8B-B14F-4D97-AF65-F5344CB8AC3E}">
        <p14:creationId xmlns:p14="http://schemas.microsoft.com/office/powerpoint/2010/main" val="144249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E1B8BD-E42C-F460-A6A5-4FA68C79B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28470"/>
            <a:ext cx="8706388" cy="47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29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Bildspel på skärmen (16:9)</PresentationFormat>
  <Paragraphs>34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Algerian</vt:lpstr>
      <vt:lpstr>Arial</vt:lpstr>
      <vt:lpstr>Book Antiqua</vt:lpstr>
      <vt:lpstr>Bookman Old Style</vt:lpstr>
      <vt:lpstr>Calibri</vt:lpstr>
      <vt:lpstr>Tw Cen MT</vt:lpstr>
      <vt:lpstr>Office Theme</vt:lpstr>
      <vt:lpstr>Circuit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The magic e!      The letter "e" includes many more ideas, which can be summarized as:    Efficiency  Avoiding unnecessary diagnostic interventions leading to a decreasing of medical errors and costs of the health service, improving the quality  and sustainability of the system.   Empowerment  patients is a very important point, based on an extensive use of the personal data and approaching to the patient-centred medicine model.</vt:lpstr>
      <vt:lpstr> Encouragement</vt:lpstr>
      <vt:lpstr>AI &amp; e.Health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2023-02-08T01:01:54Z</dcterms:modified>
</cp:coreProperties>
</file>